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7" r:id="rId5"/>
    <p:sldId id="272" r:id="rId6"/>
    <p:sldId id="270" r:id="rId7"/>
    <p:sldId id="273" r:id="rId8"/>
    <p:sldId id="274" r:id="rId9"/>
    <p:sldId id="275" r:id="rId10"/>
    <p:sldId id="271" r:id="rId11"/>
    <p:sldId id="280" r:id="rId12"/>
    <p:sldId id="281" r:id="rId13"/>
    <p:sldId id="266" r:id="rId14"/>
    <p:sldId id="282" r:id="rId15"/>
    <p:sldId id="284" r:id="rId16"/>
    <p:sldId id="268" r:id="rId17"/>
    <p:sldId id="283" r:id="rId18"/>
    <p:sldId id="285" r:id="rId19"/>
    <p:sldId id="286" r:id="rId20"/>
    <p:sldId id="288" r:id="rId21"/>
    <p:sldId id="289" r:id="rId22"/>
    <p:sldId id="290" r:id="rId23"/>
    <p:sldId id="292" r:id="rId24"/>
    <p:sldId id="269" r:id="rId25"/>
    <p:sldId id="291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  <p:sldId id="305" r:id="rId37"/>
    <p:sldId id="308" r:id="rId38"/>
    <p:sldId id="307" r:id="rId39"/>
  </p:sldIdLst>
  <p:sldSz cx="18288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1473" autoAdjust="0"/>
  </p:normalViewPr>
  <p:slideViewPr>
    <p:cSldViewPr>
      <p:cViewPr varScale="1">
        <p:scale>
          <a:sx n="100" d="100"/>
          <a:sy n="100" d="100"/>
        </p:scale>
        <p:origin x="126" y="660"/>
      </p:cViewPr>
      <p:guideLst>
        <p:guide orient="horz" pos="2156"/>
        <p:guide pos="21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2026-01-08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86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4254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70053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34318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736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0796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037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6"/>
            <a:ext cx="58293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youtu.be/jvRt0xAllQ4" TargetMode="External"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microsoft.com/office/2007/relationships/hdphoto" Target="../embeddings/oleObject2.wdp"  /><Relationship Id="rId6" Type="http://schemas.openxmlformats.org/officeDocument/2006/relationships/image" Target="../media/image3.png"  /><Relationship Id="rId7" Type="http://schemas.microsoft.com/office/2007/relationships/hdphoto" Target="../embeddings/oleObject3.wdp"  /><Relationship Id="rId8" Type="http://schemas.openxmlformats.org/officeDocument/2006/relationships/image" Target="../media/image4.png"  /><Relationship Id="rId9" Type="http://schemas.microsoft.com/office/2007/relationships/hdphoto" Target="../embeddings/oleObject4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13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microsoft.com/office/2007/relationships/hdphoto" Target="../embeddings/oleObject9.wdp"  /><Relationship Id="rId2" Type="http://schemas.openxmlformats.org/officeDocument/2006/relationships/image" Target="../media/image5.png"  /><Relationship Id="rId3" Type="http://schemas.microsoft.com/office/2007/relationships/hdphoto" Target="../embeddings/oleObject5.wdp"  /><Relationship Id="rId4" Type="http://schemas.openxmlformats.org/officeDocument/2006/relationships/image" Target="../media/image6.png"  /><Relationship Id="rId5" Type="http://schemas.microsoft.com/office/2007/relationships/hdphoto" Target="../embeddings/oleObject6.wdp"  /><Relationship Id="rId6" Type="http://schemas.openxmlformats.org/officeDocument/2006/relationships/image" Target="../media/image7.png"  /><Relationship Id="rId7" Type="http://schemas.microsoft.com/office/2007/relationships/hdphoto" Target="../embeddings/oleObject7.wdp"  /><Relationship Id="rId8" Type="http://schemas.openxmlformats.org/officeDocument/2006/relationships/image" Target="../media/image8.png"  /><Relationship Id="rId9" Type="http://schemas.microsoft.com/office/2007/relationships/hdphoto" Target="../embeddings/oleObject8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youtu.be/jvRt0xAllQ4" TargetMode="External"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gif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900" y="3648075"/>
            <a:ext cx="6172200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9488" y="6072485"/>
            <a:ext cx="589776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72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101" y="7307449"/>
            <a:ext cx="59137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기획서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722" y="10752680"/>
            <a:ext cx="205056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장태훈</a:t>
            </a:r>
            <a:endParaRPr lang="en-US" altLang="ko-KR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jth7296@gmail.com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010-5760-4245</a:t>
            </a:r>
            <a:endParaRPr lang="ko-KR" altLang="en-US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6857999" y="10350380"/>
            <a:ext cx="48768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</a:rPr>
              <a:t>플레이 영상</a:t>
            </a:r>
            <a:r>
              <a:rPr lang="en-US" altLang="ko-KR">
                <a:solidFill>
                  <a:schemeClr val="lt1"/>
                </a:solidFill>
              </a:rPr>
              <a:t>: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  <a:hlinkClick r:id="rId10"/>
              </a:rPr>
              <a:t>https://youtu.be/jvRt0xAllQ4</a:t>
            </a:r>
            <a:endParaRPr lang="en-US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>
              <a:latin typeface="맑은 고딕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-742952" y="2438400"/>
            <a:ext cx="60007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맑은 고딕"/>
              </a:rPr>
              <a:t>주요</a:t>
            </a:r>
            <a:endParaRPr lang="ko-KR" altLang="en-US" sz="7200" spc="480">
              <a:solidFill>
                <a:schemeClr val="bg1"/>
              </a:solidFill>
              <a:latin typeface="맑은 고딕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맑은 고딕"/>
              </a:rPr>
              <a:t>시스템</a:t>
            </a:r>
            <a:endParaRPr lang="ko-KR" altLang="en-US" sz="7200" spc="480">
              <a:solidFill>
                <a:schemeClr val="bg1"/>
              </a:solidFill>
              <a:latin typeface="맑은 고딕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맑은 고딕"/>
              </a:rPr>
              <a:t>소개</a:t>
            </a:r>
            <a:endParaRPr lang="ko-KR" altLang="en-US" sz="7200" spc="48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맑은 고딕"/>
              </a:rPr>
              <a:t>개요</a:t>
            </a:r>
            <a:endParaRPr lang="ko-KR" altLang="en-US" sz="4000" spc="480">
              <a:solidFill>
                <a:schemeClr val="bg1"/>
              </a:solidFill>
              <a:latin typeface="맑은 고딕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4547" y="762000"/>
            <a:ext cx="5744653" cy="3249238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</p:pic>
      <p:sp>
        <p:nvSpPr>
          <p:cNvPr id="19" name="TextBox 1"/>
          <p:cNvSpPr txBox="1"/>
          <p:nvPr/>
        </p:nvSpPr>
        <p:spPr>
          <a:xfrm>
            <a:off x="6858000" y="4259580"/>
            <a:ext cx="4114800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500">
                <a:solidFill>
                  <a:schemeClr val="bg1"/>
                </a:solidFill>
                <a:latin typeface="맑은 고딕"/>
              </a:rPr>
              <a:t>펄스 탐지기</a:t>
            </a:r>
            <a:endParaRPr lang="ko-KR" altLang="en-US" sz="4500">
              <a:solidFill>
                <a:schemeClr val="bg1"/>
              </a:solidFill>
              <a:latin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6394" t="54521" r="57770" b="15591"/>
          <a:stretch>
            <a:fillRect/>
          </a:stretch>
        </p:blipFill>
        <p:spPr>
          <a:xfrm>
            <a:off x="2321996" y="7307877"/>
            <a:ext cx="4078803" cy="435072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TextBox 1"/>
          <p:cNvSpPr txBox="1"/>
          <p:nvPr/>
        </p:nvSpPr>
        <p:spPr>
          <a:xfrm>
            <a:off x="6858000" y="7688580"/>
            <a:ext cx="1929765" cy="777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>
                <a:solidFill>
                  <a:schemeClr val="bg1"/>
                </a:solidFill>
                <a:latin typeface="맑은 고딕"/>
              </a:rPr>
              <a:t>미니맵</a:t>
            </a:r>
            <a:endParaRPr lang="ko-KR" altLang="en-US" sz="450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6934200" y="8534400"/>
            <a:ext cx="9753600" cy="117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펄스탐지기로 탐지한 지형과 오브젝트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 적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 아이템을 미니맵 형식으로 표시해줍니다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.</a:t>
            </a:r>
            <a:endParaRPr lang="en-US" altLang="ko-KR" sz="360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6934200" y="5105400"/>
            <a:ext cx="9753600" cy="117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펄스를 발사해서 주변 지형과 오브젝트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 적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,</a:t>
            </a: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 아이템을 탐지해서  시야에 표시해줍니다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.</a:t>
            </a:r>
            <a:endParaRPr lang="en-US" altLang="ko-KR" sz="360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6324600" y="50222"/>
            <a:ext cx="9753600" cy="6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*</a:t>
            </a: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레벨 시스템 기획서 참조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*</a:t>
            </a:r>
            <a:endParaRPr lang="en-US" altLang="ko-KR" sz="3600">
              <a:solidFill>
                <a:schemeClr val="bg1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680591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0" name="TextBox 4"/>
          <p:cNvSpPr txBox="1"/>
          <p:nvPr/>
        </p:nvSpPr>
        <p:spPr>
          <a:xfrm>
            <a:off x="9144000" y="4419600"/>
            <a:ext cx="5334000" cy="968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시나리오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62197"/>
            <a:ext cx="5638800" cy="9628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배경 그래픽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94791174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23850" y="1905000"/>
            <a:ext cx="424815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시나리오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581400" y="6857999"/>
            <a:ext cx="14020800" cy="5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도시에는 꽤 오래된 괴담이 하나 있었다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도시의 </a:t>
            </a:r>
            <a:r>
              <a:rPr lang="ko-KR" altLang="en-US" sz="3500" b="1">
                <a:solidFill>
                  <a:schemeClr val="bg1"/>
                </a:solidFill>
              </a:rPr>
              <a:t>지하 하수도</a:t>
            </a:r>
            <a:r>
              <a:rPr lang="ko-KR" altLang="en-US" sz="3100">
                <a:solidFill>
                  <a:schemeClr val="bg1"/>
                </a:solidFill>
              </a:rPr>
              <a:t>에는 </a:t>
            </a:r>
            <a:r>
              <a:rPr lang="ko-KR" altLang="en-US" sz="3500" b="1">
                <a:solidFill>
                  <a:schemeClr val="bg1"/>
                </a:solidFill>
              </a:rPr>
              <a:t>미로</a:t>
            </a:r>
            <a:r>
              <a:rPr lang="ko-KR" altLang="en-US" sz="3100">
                <a:solidFill>
                  <a:schemeClr val="bg1"/>
                </a:solidFill>
              </a:rPr>
              <a:t>가 있고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그 미로에는 </a:t>
            </a:r>
            <a:r>
              <a:rPr lang="ko-KR" altLang="en-US" sz="3500" b="1">
                <a:solidFill>
                  <a:schemeClr val="bg1"/>
                </a:solidFill>
              </a:rPr>
              <a:t>괴물</a:t>
            </a:r>
            <a:r>
              <a:rPr lang="ko-KR" altLang="en-US" sz="3100">
                <a:solidFill>
                  <a:schemeClr val="bg1"/>
                </a:solidFill>
              </a:rPr>
              <a:t>들이 산다는 괴담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취미로 여러가지 기계들을 모으던 남자는 새로 산 </a:t>
            </a:r>
            <a:r>
              <a:rPr lang="ko-KR" altLang="en-US" sz="3500" b="1">
                <a:solidFill>
                  <a:schemeClr val="bg1"/>
                </a:solidFill>
              </a:rPr>
              <a:t>펄스탐지기</a:t>
            </a:r>
            <a:r>
              <a:rPr lang="ko-KR" altLang="en-US" sz="3100">
                <a:solidFill>
                  <a:schemeClr val="bg1"/>
                </a:solidFill>
              </a:rPr>
              <a:t>를 들고 길을 걷다가 실수로 뚜껑이 열린 맨홀에 빠지고 만다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다행히 맨홀의 아래쪽에 푹신한 무언가가 있어서 다치지는 않았지만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너무 깊이 들어왔는지 빛이 하나도 들어오지 못해 코앞도 보이지 않고있었다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다행히 새로 산 펄스탐지기로 주변을 파악할 수 있었으나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펄스탐지기로 이상한 괴생명체를 탐지해 발견하였고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이곳이 도시의 괴담에 나오는 미로임을 깨닫는다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500" b="1">
                <a:solidFill>
                  <a:schemeClr val="bg1"/>
                </a:solidFill>
              </a:rPr>
              <a:t>위기를 깨달은 남자는 미로에서 탈출하기 위해 괴물들을 피해서 펄스탐지기로 탈출구를 찾기 시작한다</a:t>
            </a:r>
            <a:r>
              <a:rPr lang="en-US" altLang="ko-KR" sz="3500" b="1">
                <a:solidFill>
                  <a:schemeClr val="bg1"/>
                </a:solidFill>
              </a:rPr>
              <a:t>.</a:t>
            </a:r>
            <a:endParaRPr lang="en-US" altLang="ko-KR" sz="3500" b="1">
              <a:solidFill>
                <a:schemeClr val="bg1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932417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23850" y="1905000"/>
            <a:ext cx="424815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배경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그래픽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54848" y="4069576"/>
            <a:ext cx="5928352" cy="35504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5447" y="4085126"/>
            <a:ext cx="6427953" cy="35309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781800" y="1752600"/>
            <a:ext cx="11391900" cy="209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기본적으론 지하 하수도의 시멘트</a:t>
            </a:r>
            <a:r>
              <a:rPr lang="en-US" altLang="ko-KR" sz="3200">
                <a:solidFill>
                  <a:schemeClr val="bg1"/>
                </a:solidFill>
              </a:rPr>
              <a:t>,</a:t>
            </a:r>
            <a:r>
              <a:rPr lang="ko-KR" altLang="en-US" sz="3200">
                <a:solidFill>
                  <a:schemeClr val="bg1"/>
                </a:solidFill>
              </a:rPr>
              <a:t>콘트리트 벽</a:t>
            </a:r>
            <a:r>
              <a:rPr lang="en-US" altLang="ko-KR" sz="3200">
                <a:solidFill>
                  <a:schemeClr val="bg1"/>
                </a:solidFill>
              </a:rPr>
              <a:t>, </a:t>
            </a:r>
            <a:endParaRPr lang="en-US" altLang="ko-KR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지저분하고 이끼와 습기가 가득한 바닥으로 구성</a:t>
            </a:r>
            <a:r>
              <a:rPr lang="en-US" altLang="ko-KR" sz="3200">
                <a:solidFill>
                  <a:schemeClr val="bg1"/>
                </a:solidFill>
              </a:rPr>
              <a:t>.</a:t>
            </a:r>
            <a:endParaRPr lang="en-US" altLang="ko-KR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하지만 </a:t>
            </a:r>
            <a:r>
              <a:rPr lang="ko-KR" altLang="en-US" sz="3600" b="1">
                <a:solidFill>
                  <a:schemeClr val="bg1"/>
                </a:solidFill>
              </a:rPr>
              <a:t>어두워서 아무것도 보이지않는 환경</a:t>
            </a:r>
            <a:r>
              <a:rPr lang="ko-KR" altLang="en-US" sz="3200">
                <a:solidFill>
                  <a:schemeClr val="bg1"/>
                </a:solidFill>
              </a:rPr>
              <a:t>이기 때문에 전부 검은색으로 칠해버려도 상관 없음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2821961">
            <a:off x="7622539" y="8573184"/>
            <a:ext cx="2433304" cy="1065846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58400" y="9144000"/>
            <a:ext cx="7078922" cy="401164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5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782342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924403" y="5562599"/>
            <a:ext cx="5344004" cy="2895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차트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0" name="TextBox 4"/>
          <p:cNvSpPr txBox="1"/>
          <p:nvPr/>
        </p:nvSpPr>
        <p:spPr>
          <a:xfrm>
            <a:off x="9144000" y="4419600"/>
            <a:ext cx="5334000" cy="968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진행플로우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62197"/>
            <a:ext cx="5638800" cy="9628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반복 패턴 플로우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71833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진행 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4208350" y="0"/>
            <a:ext cx="2784251" cy="1347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스테이지 시작</a:t>
            </a:r>
            <a:endParaRPr lang="ko-KR" altLang="en-US" sz="2700"/>
          </a:p>
        </p:txBody>
      </p:sp>
      <p:sp>
        <p:nvSpPr>
          <p:cNvPr id="26" name="직사각형 25"/>
          <p:cNvSpPr/>
          <p:nvPr/>
        </p:nvSpPr>
        <p:spPr>
          <a:xfrm>
            <a:off x="14167403" y="10369667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이동</a:t>
            </a:r>
            <a:endParaRPr lang="ko-KR" altLang="en-US" sz="27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115800" y="11834799"/>
            <a:ext cx="2784251" cy="1347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탈출 </a:t>
            </a:r>
            <a:r>
              <a:rPr lang="en-US" altLang="ko-KR" sz="2700"/>
              <a:t>= </a:t>
            </a:r>
            <a:r>
              <a:rPr lang="ko-KR" altLang="en-US" sz="2700"/>
              <a:t>클리어</a:t>
            </a:r>
            <a:endParaRPr lang="ko-KR" altLang="en-US" sz="2700"/>
          </a:p>
        </p:txBody>
      </p:sp>
      <p:sp>
        <p:nvSpPr>
          <p:cNvPr id="124" name="직사각형 123"/>
          <p:cNvSpPr/>
          <p:nvPr/>
        </p:nvSpPr>
        <p:spPr>
          <a:xfrm>
            <a:off x="14173200" y="3568872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레버 발견 및 작동</a:t>
            </a:r>
            <a:endParaRPr lang="ko-KR" altLang="en-US" sz="2700"/>
          </a:p>
        </p:txBody>
      </p:sp>
      <p:sp>
        <p:nvSpPr>
          <p:cNvPr id="176" name="직사각형 175"/>
          <p:cNvSpPr/>
          <p:nvPr/>
        </p:nvSpPr>
        <p:spPr>
          <a:xfrm>
            <a:off x="12110003" y="1868674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탐색</a:t>
            </a:r>
            <a:endParaRPr lang="ko-KR" altLang="en-US" sz="2700"/>
          </a:p>
        </p:txBody>
      </p:sp>
      <p:sp>
        <p:nvSpPr>
          <p:cNvPr id="209" name="직사각형 208"/>
          <p:cNvSpPr/>
          <p:nvPr/>
        </p:nvSpPr>
        <p:spPr>
          <a:xfrm>
            <a:off x="12115800" y="5269071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출구생성</a:t>
            </a:r>
            <a:endParaRPr lang="ko-KR" altLang="en-US" sz="27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0" y="3962400"/>
            <a:ext cx="8884315" cy="8829474"/>
          </a:xfrm>
          <a:prstGeom prst="rect">
            <a:avLst/>
          </a:prstGeom>
        </p:spPr>
      </p:pic>
      <p:sp>
        <p:nvSpPr>
          <p:cNvPr id="221" name="직사각형 220"/>
          <p:cNvSpPr/>
          <p:nvPr/>
        </p:nvSpPr>
        <p:spPr>
          <a:xfrm>
            <a:off x="14167403" y="6969269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탐색</a:t>
            </a:r>
            <a:endParaRPr lang="ko-KR" altLang="en-US" sz="2700"/>
          </a:p>
        </p:txBody>
      </p:sp>
      <p:sp>
        <p:nvSpPr>
          <p:cNvPr id="222" name="직사각형 221"/>
          <p:cNvSpPr/>
          <p:nvPr/>
        </p:nvSpPr>
        <p:spPr>
          <a:xfrm>
            <a:off x="12186203" y="8742435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출구 발견</a:t>
            </a:r>
            <a:endParaRPr lang="ko-KR" altLang="en-US" sz="2700"/>
          </a:p>
        </p:txBody>
      </p:sp>
      <p:cxnSp>
        <p:nvCxnSpPr>
          <p:cNvPr id="227" name="화살표 226"/>
          <p:cNvCxnSpPr>
            <a:stCxn id="66" idx="2"/>
            <a:endCxn id="176" idx="0"/>
          </p:cNvCxnSpPr>
          <p:nvPr/>
        </p:nvCxnSpPr>
        <p:spPr>
          <a:xfrm rot="10800000" flipV="1">
            <a:off x="13522602" y="1347801"/>
            <a:ext cx="2077874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화살표 227"/>
          <p:cNvCxnSpPr>
            <a:stCxn id="176" idx="2"/>
            <a:endCxn id="124" idx="0"/>
          </p:cNvCxnSpPr>
          <p:nvPr/>
        </p:nvCxnSpPr>
        <p:spPr>
          <a:xfrm>
            <a:off x="13522600" y="3047999"/>
            <a:ext cx="2063199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화살표 228"/>
          <p:cNvCxnSpPr>
            <a:stCxn id="124" idx="2"/>
            <a:endCxn id="209" idx="0"/>
          </p:cNvCxnSpPr>
          <p:nvPr/>
        </p:nvCxnSpPr>
        <p:spPr>
          <a:xfrm rot="10800000" flipV="1">
            <a:off x="13528400" y="4748198"/>
            <a:ext cx="2057397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화살표 229"/>
          <p:cNvCxnSpPr>
            <a:stCxn id="209" idx="2"/>
            <a:endCxn id="221" idx="0"/>
          </p:cNvCxnSpPr>
          <p:nvPr/>
        </p:nvCxnSpPr>
        <p:spPr>
          <a:xfrm>
            <a:off x="13528400" y="6448396"/>
            <a:ext cx="2051602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화살표 230"/>
          <p:cNvCxnSpPr>
            <a:stCxn id="221" idx="2"/>
            <a:endCxn id="222" idx="0"/>
          </p:cNvCxnSpPr>
          <p:nvPr/>
        </p:nvCxnSpPr>
        <p:spPr>
          <a:xfrm rot="10800000" flipV="1">
            <a:off x="13598802" y="8148597"/>
            <a:ext cx="1981200" cy="59383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화살표 231"/>
          <p:cNvCxnSpPr>
            <a:stCxn id="222" idx="2"/>
            <a:endCxn id="26" idx="0"/>
          </p:cNvCxnSpPr>
          <p:nvPr/>
        </p:nvCxnSpPr>
        <p:spPr>
          <a:xfrm>
            <a:off x="13598802" y="9921760"/>
            <a:ext cx="1981200" cy="44790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화살표 232"/>
          <p:cNvCxnSpPr>
            <a:stCxn id="26" idx="2"/>
            <a:endCxn id="28" idx="0"/>
          </p:cNvCxnSpPr>
          <p:nvPr/>
        </p:nvCxnSpPr>
        <p:spPr>
          <a:xfrm rot="10800000" flipV="1">
            <a:off x="13507926" y="11548993"/>
            <a:ext cx="2072076" cy="285806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/>
          <p:cNvSpPr/>
          <p:nvPr/>
        </p:nvSpPr>
        <p:spPr>
          <a:xfrm>
            <a:off x="2581275" y="11582400"/>
            <a:ext cx="923925" cy="9239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시작</a:t>
            </a:r>
            <a:endParaRPr lang="ko-KR" altLang="en-US" sz="2600"/>
          </a:p>
        </p:txBody>
      </p:sp>
      <p:sp>
        <p:nvSpPr>
          <p:cNvPr id="235" name="타원 234"/>
          <p:cNvSpPr/>
          <p:nvPr/>
        </p:nvSpPr>
        <p:spPr>
          <a:xfrm>
            <a:off x="9144000" y="9896476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레버</a:t>
            </a:r>
            <a:endParaRPr lang="ko-KR" altLang="en-US" sz="2600"/>
          </a:p>
        </p:txBody>
      </p:sp>
      <p:sp>
        <p:nvSpPr>
          <p:cNvPr id="236" name="타원 235"/>
          <p:cNvSpPr/>
          <p:nvPr/>
        </p:nvSpPr>
        <p:spPr>
          <a:xfrm>
            <a:off x="4343400" y="4343400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출구</a:t>
            </a:r>
            <a:endParaRPr lang="ko-KR" altLang="en-US" sz="2600"/>
          </a:p>
        </p:txBody>
      </p:sp>
      <p:cxnSp>
        <p:nvCxnSpPr>
          <p:cNvPr id="237" name="꺾인 연결선 236"/>
          <p:cNvCxnSpPr>
            <a:stCxn id="234" idx="6"/>
            <a:endCxn id="235" idx="2"/>
          </p:cNvCxnSpPr>
          <p:nvPr/>
        </p:nvCxnSpPr>
        <p:spPr>
          <a:xfrm flipV="1">
            <a:off x="3505200" y="10282238"/>
            <a:ext cx="5638800" cy="17621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1"/>
          <p:cNvSpPr txBox="1"/>
          <p:nvPr/>
        </p:nvSpPr>
        <p:spPr>
          <a:xfrm>
            <a:off x="4876800" y="11430000"/>
            <a:ext cx="1295400" cy="56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탐색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8229600" y="10479405"/>
            <a:ext cx="3581400" cy="102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작동</a:t>
            </a:r>
            <a:endParaRPr lang="ko-KR" altLang="en-US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=&gt;</a:t>
            </a:r>
            <a:r>
              <a:rPr lang="ko-KR" altLang="en-US" sz="3100">
                <a:solidFill>
                  <a:schemeClr val="bg1"/>
                </a:solidFill>
              </a:rPr>
              <a:t> 출구생성</a:t>
            </a:r>
            <a:endParaRPr lang="ko-KR" altLang="en-US" sz="3100">
              <a:solidFill>
                <a:schemeClr val="bg1"/>
              </a:solidFill>
            </a:endParaRPr>
          </a:p>
        </p:txBody>
      </p:sp>
      <p:cxnSp>
        <p:nvCxnSpPr>
          <p:cNvPr id="240" name="꺾인 연결선 239"/>
          <p:cNvCxnSpPr>
            <a:stCxn id="235" idx="0"/>
            <a:endCxn id="236" idx="4"/>
          </p:cNvCxnSpPr>
          <p:nvPr/>
        </p:nvCxnSpPr>
        <p:spPr>
          <a:xfrm rot="5400000" flipH="1">
            <a:off x="4738687" y="5105401"/>
            <a:ext cx="4781683" cy="480046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11"/>
          <p:cNvSpPr txBox="1"/>
          <p:nvPr/>
        </p:nvSpPr>
        <p:spPr>
          <a:xfrm>
            <a:off x="5105400" y="4419600"/>
            <a:ext cx="1295400" cy="56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탈출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2" name="TextBox 11"/>
          <p:cNvSpPr txBox="1"/>
          <p:nvPr/>
        </p:nvSpPr>
        <p:spPr>
          <a:xfrm>
            <a:off x="9601200" y="8305800"/>
            <a:ext cx="1295400" cy="56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탐색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3" name="TextBox 11"/>
          <p:cNvSpPr txBox="1"/>
          <p:nvPr/>
        </p:nvSpPr>
        <p:spPr>
          <a:xfrm>
            <a:off x="4724400" y="6031331"/>
            <a:ext cx="1295400" cy="56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이동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4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972175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8301322" y="2311458"/>
            <a:ext cx="2633662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7082122" y="1407995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1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210800" y="862930"/>
            <a:ext cx="9067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펄스탐지기 발동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24510" y="3018269"/>
            <a:ext cx="6106314" cy="345873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00906" y="8229600"/>
            <a:ext cx="6138814" cy="346947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247" name="꺾인 연결선 246"/>
          <p:cNvCxnSpPr>
            <a:stCxn id="244" idx="2"/>
            <a:endCxn id="245" idx="0"/>
          </p:cNvCxnSpPr>
          <p:nvPr/>
        </p:nvCxnSpPr>
        <p:spPr>
          <a:xfrm rot="5400000" flipV="1">
            <a:off x="13947690" y="7306977"/>
            <a:ext cx="1752600" cy="9264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2719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257799" y="3988218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7038404" y="2551186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2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210800" y="862930"/>
            <a:ext cx="9067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2.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 탐지 및 작동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1045" y="2391015"/>
            <a:ext cx="3550083" cy="240958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85238" y="5266836"/>
            <a:ext cx="3774411" cy="2657963"/>
          </a:xfrm>
          <a:prstGeom prst="rect">
            <a:avLst/>
          </a:prstGeom>
        </p:spPr>
      </p:pic>
      <p:cxnSp>
        <p:nvCxnSpPr>
          <p:cNvPr id="250" name="꺾인 연결선 249"/>
          <p:cNvCxnSpPr>
            <a:stCxn id="248" idx="3"/>
            <a:endCxn id="249" idx="0"/>
          </p:cNvCxnSpPr>
          <p:nvPr/>
        </p:nvCxnSpPr>
        <p:spPr>
          <a:xfrm>
            <a:off x="14971128" y="3595808"/>
            <a:ext cx="1001317" cy="1671028"/>
          </a:xfrm>
          <a:prstGeom prst="bentConnector2">
            <a:avLst/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69163" y="9067800"/>
            <a:ext cx="7135220" cy="4248743"/>
          </a:xfrm>
          <a:prstGeom prst="rect">
            <a:avLst/>
          </a:prstGeom>
        </p:spPr>
      </p:pic>
      <p:cxnSp>
        <p:nvCxnSpPr>
          <p:cNvPr id="252" name="꺾인 연결선 251"/>
          <p:cNvCxnSpPr>
            <a:stCxn id="249" idx="2"/>
            <a:endCxn id="251" idx="0"/>
          </p:cNvCxnSpPr>
          <p:nvPr/>
        </p:nvCxnSpPr>
        <p:spPr>
          <a:xfrm rot="5400000">
            <a:off x="14683108" y="7778465"/>
            <a:ext cx="1143000" cy="1435671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536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334000" y="6208746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5322152" y="4811982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3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아이템 탐지 및 습득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>
            <a:stCxn id="251" idx="2"/>
            <a:endCxn id="252" idx="0"/>
          </p:cNvCxnSpPr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8521" y="2887775"/>
            <a:ext cx="6754680" cy="3741623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82400" y="8590984"/>
            <a:ext cx="613495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7441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361441" y="8416255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5410200" y="6879890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4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4.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적 탐지 및 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전투 또는 회피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/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7600" y="3028415"/>
            <a:ext cx="6763693" cy="3829584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7600" y="8638604"/>
            <a:ext cx="674464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1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3500000">
            <a:off x="8839200" y="5048250"/>
            <a:ext cx="619125" cy="66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2838" y="4222523"/>
            <a:ext cx="3371850" cy="381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6245"/>
              </a:lnSpc>
            </a:pPr>
            <a:r>
              <a:rPr lang="en" sz="2137" dirty="0">
                <a:solidFill>
                  <a:schemeClr val="bg1"/>
                </a:solidFill>
                <a:latin typeface="Calibri" panose="020F0502020204030204" pitchFamily="34" charset="0"/>
                <a:ea typeface="양재블럭체" panose="02020603020101020101" pitchFamily="18" charset="-127"/>
                <a:cs typeface="Calibri" panose="020F0502020204030204" pitchFamily="34" charset="0"/>
              </a:rPr>
              <a:t>I N D E 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1175" y="5838825"/>
            <a:ext cx="7105650" cy="394335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개요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플로우 차트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데이터 테이블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플레이 영상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0800000">
            <a:off x="8943975" y="10525125"/>
            <a:ext cx="400050" cy="66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1208" y="2350638"/>
            <a:ext cx="494558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60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2969" y="3095922"/>
            <a:ext cx="345158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기획서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8229600" y="10287000"/>
            <a:ext cx="2895600" cy="3276601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6858000" y="11370534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5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5.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 탐지 및 탈출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/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6170" y="2915450"/>
            <a:ext cx="6419919" cy="3790149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00631" y="8458200"/>
            <a:ext cx="6053969" cy="44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9840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9144000" y="2297391"/>
            <a:ext cx="51054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9144000" y="3869991"/>
            <a:ext cx="51816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적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9144000" y="7010400"/>
            <a:ext cx="5257800" cy="9638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5.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아이템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144000" y="5442591"/>
            <a:ext cx="51816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4.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77291"/>
            <a:ext cx="5257800" cy="9676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6.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9144000" y="10147941"/>
            <a:ext cx="53340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7.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오브젝트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9144000" y="11719566"/>
            <a:ext cx="53340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8.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 총합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9144000" y="728607"/>
            <a:ext cx="51054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맵 구성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51911323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맵 구성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400" y="5791200"/>
            <a:ext cx="5877958" cy="5877958"/>
          </a:xfrm>
          <a:prstGeom prst="rect">
            <a:avLst/>
          </a:prstGeom>
        </p:spPr>
      </p:pic>
      <p:sp>
        <p:nvSpPr>
          <p:cNvPr id="41" name="TextBox 4"/>
          <p:cNvSpPr txBox="1"/>
          <p:nvPr/>
        </p:nvSpPr>
        <p:spPr>
          <a:xfrm>
            <a:off x="6248400" y="228600"/>
            <a:ext cx="11734800" cy="46482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그림의 미로를 그대로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3D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로 구현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총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100m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100m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의 크기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335" y="5574324"/>
            <a:ext cx="6122065" cy="6084275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 rot="39235">
            <a:off x="7952415" y="7813560"/>
            <a:ext cx="2433304" cy="1065846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7566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685800"/>
          <a:ext cx="11430000" cy="12344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86000"/>
                <a:gridCol w="1447800"/>
                <a:gridCol w="1066800"/>
                <a:gridCol w="1752600"/>
                <a:gridCol w="4876800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체력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속도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패턴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워커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3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3M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플레이어를 향해서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감지 풀리면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벽을 뚫을수 없음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고스트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2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1M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감지가 풀리면 플레이어를 향해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벽을 뚫고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체력이 다 닳아도 죽지않고</a:t>
                      </a:r>
                      <a:r>
                        <a:rPr lang="en-US" altLang="ko-KR" sz="3100"/>
                        <a:t>,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en-US" altLang="ko-KR" sz="3100"/>
                        <a:t>50M</a:t>
                      </a:r>
                      <a:r>
                        <a:rPr lang="ko-KR" altLang="en-US" sz="3100"/>
                        <a:t>뒤로 밀려난 후 체력회복 이후 다시 플레이어를 향해 이동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바이터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4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10M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</a:t>
                      </a:r>
                      <a:r>
                        <a:rPr lang="en-US" altLang="ko-KR" sz="3100"/>
                        <a:t>1</a:t>
                      </a:r>
                      <a:r>
                        <a:rPr lang="ko-KR" altLang="en-US" sz="3100"/>
                        <a:t>초 정지 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이후 플레이어가 있던 방향을 향해 빠른 속도로 돌진 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en-US" altLang="ko-KR" sz="3100"/>
                        <a:t>2</a:t>
                      </a:r>
                      <a:r>
                        <a:rPr lang="ko-KR" altLang="en-US" sz="3100"/>
                        <a:t>초후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일정확률로 벽을 뚫을수 있음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0" y="2066338"/>
            <a:ext cx="2025678" cy="25818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5315" y="5562600"/>
            <a:ext cx="2109083" cy="340107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9448800"/>
            <a:ext cx="3470417" cy="32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8312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적 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6514474"/>
            <a:ext cx="6134725" cy="6134725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2405062" y="7086600"/>
            <a:ext cx="795337" cy="795337"/>
          </a:xfrm>
          <a:prstGeom prst="ellipse">
            <a:avLst/>
          </a:prstGeom>
          <a:solidFill>
            <a:srgbClr val="ed1c2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95662" y="8534400"/>
            <a:ext cx="4605338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워커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6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고스트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바이터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28862" y="10514930"/>
            <a:ext cx="795337" cy="795337"/>
          </a:xfrm>
          <a:prstGeom prst="ellipse">
            <a:avLst/>
          </a:prstGeom>
          <a:solidFill>
            <a:srgbClr val="ff7f2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71724" y="8800765"/>
            <a:ext cx="795337" cy="795337"/>
          </a:xfrm>
          <a:prstGeom prst="ellipse">
            <a:avLst/>
          </a:prstGeom>
          <a:solidFill>
            <a:srgbClr val="88001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189654"/>
            <a:ext cx="6239746" cy="6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543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4267200"/>
          <a:ext cx="11153987" cy="84714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57600"/>
                <a:gridCol w="1447800"/>
                <a:gridCol w="6048586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설명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총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습득시 총을 안들고 있었을 경우 총 생성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총을 들고 있었을 경우 총알 </a:t>
                      </a:r>
                      <a:r>
                        <a:rPr lang="en-US" altLang="ko-KR" sz="3100"/>
                        <a:t>10</a:t>
                      </a:r>
                      <a:r>
                        <a:rPr lang="ko-KR" altLang="en-US" sz="3100"/>
                        <a:t>발로 재장전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배터리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습득시 펄스탐지기 </a:t>
                      </a:r>
                      <a:r>
                        <a:rPr lang="en-US" altLang="ko-KR" sz="3100"/>
                        <a:t>2</a:t>
                      </a:r>
                      <a:r>
                        <a:rPr lang="ko-KR" altLang="en-US" sz="3100"/>
                        <a:t>회 충전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1332" y="5648050"/>
            <a:ext cx="3172267" cy="19719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7901" y="9144000"/>
            <a:ext cx="3015699" cy="3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77898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아이템 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81200" y="7924800"/>
            <a:ext cx="795337" cy="795337"/>
          </a:xfrm>
          <a:prstGeom prst="ellipse">
            <a:avLst/>
          </a:prstGeom>
          <a:solidFill>
            <a:srgbClr val="c3c3c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총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5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배터리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81200" y="9677400"/>
            <a:ext cx="795337" cy="795337"/>
          </a:xfrm>
          <a:prstGeom prst="ellipse">
            <a:avLst/>
          </a:prstGeom>
          <a:solidFill>
            <a:srgbClr val="fff2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81093" y="6485493"/>
            <a:ext cx="6392307" cy="63923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8800" y="304800"/>
            <a:ext cx="615400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9794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4267200"/>
          <a:ext cx="11153987" cy="84714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57600"/>
                <a:gridCol w="1447800"/>
                <a:gridCol w="6048586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설명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레버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작동하면 숨겨진 출구가 활성화된다</a:t>
                      </a:r>
                      <a:r>
                        <a:rPr lang="en-US" altLang="ko-KR" sz="3100"/>
                        <a:t>.</a:t>
                      </a:r>
                      <a:endParaRPr lang="en-US" altLang="ko-KR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출구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작동시 클리어된다</a:t>
                      </a:r>
                      <a:r>
                        <a:rPr lang="en-US" altLang="ko-KR" sz="3100"/>
                        <a:t>.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최종 목적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3679" y="5138498"/>
            <a:ext cx="3372320" cy="343900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5506" y="9601200"/>
            <a:ext cx="2981894" cy="30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46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81200" y="7924800"/>
            <a:ext cx="795337" cy="795337"/>
          </a:xfrm>
          <a:prstGeom prst="ellipse">
            <a:avLst/>
          </a:prstGeom>
          <a:solidFill>
            <a:srgbClr val="00a2e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81200" y="9677400"/>
            <a:ext cx="795337" cy="7953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6458" y="6305549"/>
            <a:ext cx="6645128" cy="6645128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1353800" y="6474162"/>
            <a:ext cx="383837" cy="3838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47980" y="228600"/>
            <a:ext cx="6230220" cy="6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4789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 총합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5486400" y="2717800"/>
          <a:ext cx="3392662" cy="8026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66799"/>
                <a:gridCol w="2325862"/>
              </a:tblGrid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>
                          <a:solidFill>
                            <a:schemeClr val="tx1"/>
                          </a:solidFill>
                          <a:effectLst/>
                        </a:rPr>
                        <a:t>플레이어</a:t>
                      </a:r>
                      <a:endParaRPr lang="ko-KR" alt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워커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고스트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바이터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총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배터리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레버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출구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5567362" y="6834187"/>
            <a:ext cx="795337" cy="795337"/>
          </a:xfrm>
          <a:prstGeom prst="ellipse">
            <a:avLst/>
          </a:prstGeom>
          <a:solidFill>
            <a:srgbClr val="c3c3c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605462" y="7781924"/>
            <a:ext cx="795337" cy="795337"/>
          </a:xfrm>
          <a:prstGeom prst="ellipse">
            <a:avLst/>
          </a:prstGeom>
          <a:solidFill>
            <a:srgbClr val="fff2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614987" y="3814762"/>
            <a:ext cx="795337" cy="795337"/>
          </a:xfrm>
          <a:prstGeom prst="ellipse">
            <a:avLst/>
          </a:prstGeom>
          <a:solidFill>
            <a:srgbClr val="ed1c2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624513" y="5838826"/>
            <a:ext cx="795337" cy="795337"/>
          </a:xfrm>
          <a:prstGeom prst="ellipse">
            <a:avLst/>
          </a:prstGeom>
          <a:solidFill>
            <a:srgbClr val="ff7f2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614987" y="4838700"/>
            <a:ext cx="795337" cy="795337"/>
          </a:xfrm>
          <a:prstGeom prst="ellipse">
            <a:avLst/>
          </a:prstGeom>
          <a:solidFill>
            <a:srgbClr val="88001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562600" y="8805862"/>
            <a:ext cx="795337" cy="795337"/>
          </a:xfrm>
          <a:prstGeom prst="ellipse">
            <a:avLst/>
          </a:prstGeom>
          <a:solidFill>
            <a:srgbClr val="00a2e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05462" y="9829800"/>
            <a:ext cx="795337" cy="7953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715000" y="2867705"/>
            <a:ext cx="713695" cy="713695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33457" y="6400800"/>
            <a:ext cx="6506742" cy="650674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71832" y="228600"/>
            <a:ext cx="6392167" cy="6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77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5" cy="25747785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8153400" y="2318334"/>
            <a:ext cx="22098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주제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904775" y="4343400"/>
            <a:ext cx="2830025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모티브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991600" y="8393531"/>
            <a:ext cx="53340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4.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레벨디자인 소개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360222" y="6368465"/>
            <a:ext cx="3365178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기획의도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229600" y="10418597"/>
            <a:ext cx="5334000" cy="9628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5.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주요 시스템 소개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03559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3707993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8153400" y="2318334"/>
            <a:ext cx="2209800" cy="9668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904775" y="4343400"/>
            <a:ext cx="2830025" cy="9610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991600" y="8382975"/>
            <a:ext cx="39624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4.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레벨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360222" y="6368465"/>
            <a:ext cx="3365178" cy="9648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382000" y="10411800"/>
            <a:ext cx="48768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5.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스트링 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89509076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352" y="4114800"/>
            <a:ext cx="17033296" cy="290458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400" y="8717556"/>
            <a:ext cx="15456628" cy="2712444"/>
          </a:xfrm>
          <a:prstGeom prst="rect">
            <a:avLst/>
          </a:prstGeom>
        </p:spPr>
      </p:pic>
      <p:cxnSp>
        <p:nvCxnSpPr>
          <p:cNvPr id="87" name="꺾인 화살표 연결선 86"/>
          <p:cNvCxnSpPr>
            <a:stCxn id="86" idx="0"/>
            <a:endCxn id="88" idx="2"/>
          </p:cNvCxnSpPr>
          <p:nvPr/>
        </p:nvCxnSpPr>
        <p:spPr>
          <a:xfrm rot="5400000" flipH="1" flipV="1">
            <a:off x="12326029" y="4165285"/>
            <a:ext cx="1630956" cy="747358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16078200" y="4038600"/>
            <a:ext cx="1600200" cy="304800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181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1751" y="5943600"/>
            <a:ext cx="15844497" cy="2576155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rcRect l="45179" t="-39012"/>
          <a:stretch>
            <a:fillRect/>
          </a:stretch>
        </p:blipFill>
        <p:spPr>
          <a:xfrm>
            <a:off x="3886200" y="10515600"/>
            <a:ext cx="10210800" cy="814581"/>
          </a:xfrm>
          <a:prstGeom prst="rect">
            <a:avLst/>
          </a:prstGeom>
        </p:spPr>
      </p:pic>
      <p:cxnSp>
        <p:nvCxnSpPr>
          <p:cNvPr id="91" name="꺾인 화살표 연결선 86"/>
          <p:cNvCxnSpPr>
            <a:endCxn id="92" idx="2"/>
          </p:cNvCxnSpPr>
          <p:nvPr/>
        </p:nvCxnSpPr>
        <p:spPr>
          <a:xfrm rot="5400000" flipH="1" flipV="1">
            <a:off x="8763000" y="8839200"/>
            <a:ext cx="2286000" cy="18288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91"/>
          <p:cNvSpPr/>
          <p:nvPr/>
        </p:nvSpPr>
        <p:spPr>
          <a:xfrm>
            <a:off x="9144000" y="5943600"/>
            <a:ext cx="3352800" cy="266700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31145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1425" y="4174028"/>
            <a:ext cx="12751176" cy="215057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9400" y="8183933"/>
            <a:ext cx="14688209" cy="1722065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12115800" y="4114800"/>
            <a:ext cx="2590800" cy="228600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92" name="꺾인 화살표 연결선 86"/>
          <p:cNvCxnSpPr>
            <a:stCxn id="90" idx="0"/>
            <a:endCxn id="91" idx="2"/>
          </p:cNvCxnSpPr>
          <p:nvPr/>
        </p:nvCxnSpPr>
        <p:spPr>
          <a:xfrm rot="5400000" flipH="1" flipV="1">
            <a:off x="10895785" y="5668518"/>
            <a:ext cx="1783134" cy="324769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53943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레벨 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rcRect r="17259"/>
          <a:stretch>
            <a:fillRect/>
          </a:stretch>
        </p:blipFill>
        <p:spPr>
          <a:xfrm>
            <a:off x="6429983" y="401188"/>
            <a:ext cx="10119954" cy="10177619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90800" y="10741327"/>
            <a:ext cx="7467460" cy="61247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12801600" y="304800"/>
            <a:ext cx="1066800" cy="1028700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92" name="꺾인 화살표 연결선 86"/>
          <p:cNvCxnSpPr>
            <a:stCxn id="90" idx="3"/>
            <a:endCxn id="91" idx="2"/>
          </p:cNvCxnSpPr>
          <p:nvPr/>
        </p:nvCxnSpPr>
        <p:spPr>
          <a:xfrm flipV="1">
            <a:off x="10058260" y="10591800"/>
            <a:ext cx="3276740" cy="455764"/>
          </a:xfrm>
          <a:prstGeom prst="bentConnector2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59250" y="11658600"/>
            <a:ext cx="4995350" cy="1480580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13868400" y="304800"/>
            <a:ext cx="1066800" cy="1028700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9c3b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95" name="꺾인 화살표 연결선 86"/>
          <p:cNvCxnSpPr>
            <a:stCxn id="93" idx="0"/>
            <a:endCxn id="94" idx="2"/>
          </p:cNvCxnSpPr>
          <p:nvPr/>
        </p:nvCxnSpPr>
        <p:spPr>
          <a:xfrm rot="5400000" flipH="1">
            <a:off x="14296756" y="10698431"/>
            <a:ext cx="1066800" cy="85353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79589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스트링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테이블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데이터테이블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023" y="7620000"/>
            <a:ext cx="16884176" cy="30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8555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924403" y="5562599"/>
            <a:ext cx="5344004" cy="2895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플레이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영상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0" name="TextBox 4"/>
          <p:cNvSpPr txBox="1"/>
          <p:nvPr/>
        </p:nvSpPr>
        <p:spPr>
          <a:xfrm>
            <a:off x="5791200" y="6373201"/>
            <a:ext cx="8991600" cy="9695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lt1"/>
                </a:solidFill>
                <a:latin typeface="SunBatang Light"/>
                <a:hlinkClick r:id="rId2"/>
              </a:rPr>
              <a:t>https://youtu.be/jvRt0xAllQ4</a:t>
            </a:r>
            <a:endParaRPr lang="en-US" altLang="ko-KR" sz="4000" spc="480">
              <a:solidFill>
                <a:schemeClr val="lt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0414771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57900" y="3648075"/>
            <a:ext cx="6172200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>
            <a:alphaModFix amt="75000"/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6085" y="6072485"/>
            <a:ext cx="5078730" cy="1183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7200">
                <a:solidFill>
                  <a:schemeClr val="bg1"/>
                </a:solidFill>
                <a:latin typeface="양재블럭체"/>
                <a:ea typeface="양재블럭체"/>
              </a:rPr>
              <a:t>감사합니다</a:t>
            </a:r>
            <a:r>
              <a:rPr lang="en-US" altLang="ko-KR" sz="7200">
                <a:solidFill>
                  <a:schemeClr val="bg1"/>
                </a:solidFill>
                <a:latin typeface="양재블럭체"/>
                <a:ea typeface="양재블럭체"/>
              </a:rPr>
              <a:t>!</a:t>
            </a:r>
            <a:endParaRPr lang="en-US" altLang="ko-KR" sz="7200">
              <a:solidFill>
                <a:schemeClr val="bg1"/>
              </a:solidFill>
              <a:latin typeface="양재블럭체"/>
              <a:ea typeface="양재블럭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8722" y="10752680"/>
            <a:ext cx="2050562" cy="92333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휴먼고딕"/>
                <a:ea typeface="휴먼고딕"/>
              </a:rPr>
              <a:t>장태훈</a:t>
            </a:r>
            <a:endParaRPr lang="ko-KR" altLang="en-US">
              <a:solidFill>
                <a:schemeClr val="bg1"/>
              </a:solidFill>
              <a:latin typeface="휴먼고딕"/>
              <a:ea typeface="휴먼고딕"/>
            </a:endParaRPr>
          </a:p>
          <a:p>
            <a:pPr lvl="0" algn="ctr">
              <a:defRPr/>
            </a:pPr>
            <a:r>
              <a:rPr lang="en-US" altLang="ko-KR">
                <a:solidFill>
                  <a:schemeClr val="bg1"/>
                </a:solidFill>
                <a:latin typeface="휴먼고딕"/>
                <a:ea typeface="휴먼고딕"/>
              </a:rPr>
              <a:t>jth7296@gmail.com</a:t>
            </a:r>
            <a:endParaRPr lang="en-US" altLang="ko-KR">
              <a:solidFill>
                <a:schemeClr val="bg1"/>
              </a:solidFill>
              <a:latin typeface="휴먼고딕"/>
              <a:ea typeface="휴먼고딕"/>
            </a:endParaRPr>
          </a:p>
          <a:p>
            <a:pPr lvl="0" algn="ctr">
              <a:defRPr/>
            </a:pPr>
            <a:r>
              <a:rPr lang="en-US" altLang="ko-KR">
                <a:solidFill>
                  <a:schemeClr val="bg1"/>
                </a:solidFill>
                <a:latin typeface="휴먼고딕"/>
                <a:ea typeface="휴먼고딕"/>
              </a:rPr>
              <a:t>010-5760-4245</a:t>
            </a:r>
            <a:endParaRPr lang="ko-KR" altLang="en-US">
              <a:solidFill>
                <a:schemeClr val="bg1"/>
              </a:solidFill>
              <a:latin typeface="휴먼고딕"/>
              <a:ea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50712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628649" y="1227991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702019" y="1876316"/>
            <a:ext cx="1104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괴물이 존재하는 어둠 속 의 </a:t>
            </a:r>
            <a:r>
              <a:rPr lang="ko-KR" altLang="en-US" sz="4400" dirty="0">
                <a:solidFill>
                  <a:schemeClr val="bg1"/>
                </a:solidFill>
              </a:rPr>
              <a:t>미로를 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</a:rPr>
              <a:t>펄스스캐너를 </a:t>
            </a:r>
            <a:r>
              <a:rPr lang="ko-KR" altLang="en-US" sz="4400" dirty="0">
                <a:solidFill>
                  <a:schemeClr val="bg1"/>
                </a:solidFill>
              </a:rPr>
              <a:t>이용해서 </a:t>
            </a:r>
            <a:r>
              <a:rPr lang="ko-KR" altLang="en-US" sz="4400" dirty="0" smtClean="0">
                <a:solidFill>
                  <a:schemeClr val="bg1"/>
                </a:solidFill>
              </a:rPr>
              <a:t>탈출하는 스테이지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9448800"/>
            <a:ext cx="133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 선정 이유 </a:t>
            </a:r>
            <a:r>
              <a:rPr lang="en-US" altLang="ko-KR" sz="3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여러 </a:t>
            </a:r>
            <a:r>
              <a:rPr lang="ko-KR" altLang="en-US" sz="3600" dirty="0">
                <a:solidFill>
                  <a:schemeClr val="bg1"/>
                </a:solidFill>
              </a:rPr>
              <a:t>게임들에 있는 펄스 스캐너 시스템을 구현해보고 </a:t>
            </a:r>
            <a:r>
              <a:rPr lang="ko-KR" altLang="en-US" sz="3600" dirty="0" smtClean="0">
                <a:solidFill>
                  <a:schemeClr val="bg1"/>
                </a:solidFill>
              </a:rPr>
              <a:t>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그리고 구현한 펄스 </a:t>
            </a:r>
            <a:r>
              <a:rPr lang="ko-KR" altLang="en-US" sz="3600" dirty="0">
                <a:solidFill>
                  <a:schemeClr val="bg1"/>
                </a:solidFill>
              </a:rPr>
              <a:t>스캐너를 좀 더 활용 할 수 있는 게임</a:t>
            </a:r>
            <a:r>
              <a:rPr lang="en-US" altLang="ko-KR" sz="3600" dirty="0">
                <a:solidFill>
                  <a:schemeClr val="bg1"/>
                </a:solidFill>
              </a:rPr>
              <a:t>,</a:t>
            </a:r>
            <a:r>
              <a:rPr lang="ko-KR" altLang="en-US" sz="3600" dirty="0">
                <a:solidFill>
                  <a:schemeClr val="bg1"/>
                </a:solidFill>
              </a:rPr>
              <a:t>게임 레벨을 구현해보고 싶었습니다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537178"/>
            <a:ext cx="8915400" cy="503872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442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305800"/>
            <a:ext cx="7667318" cy="5111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54" y="1752600"/>
            <a:ext cx="9583616" cy="5486400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628648" y="1227991"/>
            <a:ext cx="35623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모티브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8954" y="1106269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더디비전의</a:t>
            </a:r>
            <a:r>
              <a:rPr lang="ko-KR" altLang="en-US" sz="3600" dirty="0" smtClean="0">
                <a:solidFill>
                  <a:schemeClr val="bg1"/>
                </a:solidFill>
              </a:rPr>
              <a:t> 펄스 스캐너 시스템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7200" y="7583269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</a:rPr>
              <a:t>고전 </a:t>
            </a:r>
            <a:r>
              <a:rPr lang="en-US" altLang="ko-KR" sz="3600">
                <a:solidFill>
                  <a:schemeClr val="bg1"/>
                </a:solidFill>
              </a:rPr>
              <a:t>FPS</a:t>
            </a:r>
            <a:r>
              <a:rPr lang="ko-KR" altLang="en-US" sz="3600">
                <a:solidFill>
                  <a:schemeClr val="bg1"/>
                </a:solidFill>
              </a:rPr>
              <a:t> 둠과 공포게임 다크디셉션의 맵 디자인</a:t>
            </a:r>
            <a:endParaRPr lang="ko-KR" altLang="en-US" sz="360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8381999"/>
            <a:ext cx="8480410" cy="465843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301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2046" y="7518958"/>
            <a:ext cx="975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완전한 어둠 속 이라는 컨셉을 사용해서 </a:t>
            </a:r>
            <a:r>
              <a:rPr lang="ko-KR" altLang="en-US" sz="3600" dirty="0" smtClean="0">
                <a:solidFill>
                  <a:schemeClr val="bg1"/>
                </a:solidFill>
              </a:rPr>
              <a:t>펄스스캐너라는 탐지 시스템을 시각적으로 강조하고 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15" y="1447800"/>
            <a:ext cx="7264591" cy="4114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8153400"/>
            <a:ext cx="7217623" cy="407919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11266910" y="5927601"/>
            <a:ext cx="4495800" cy="1860797"/>
          </a:xfrm>
          <a:prstGeom prst="downArrow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펄스 스캐너 사용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9581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8434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solidFill>
                  <a:schemeClr val="bg1"/>
                </a:solidFill>
              </a:rPr>
              <a:t>미로라는</a:t>
            </a:r>
            <a:r>
              <a:rPr lang="ko-KR" altLang="en-US" sz="3600" dirty="0" smtClean="0">
                <a:solidFill>
                  <a:schemeClr val="bg1"/>
                </a:solidFill>
              </a:rPr>
              <a:t> 배경에서 괴물과 오브젝트를 배치하여 펄스스캐너의 장애물에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영향받지</a:t>
            </a:r>
            <a:r>
              <a:rPr lang="ko-KR" altLang="en-US" sz="3600" dirty="0" smtClean="0">
                <a:solidFill>
                  <a:schemeClr val="bg1"/>
                </a:solidFill>
              </a:rPr>
              <a:t> 않는 스캔 기능을 표현하고 싶어서 구현하였습니다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810000"/>
            <a:ext cx="902622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963400" y="4343400"/>
            <a:ext cx="2438400" cy="3048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44870" y="2989302"/>
            <a:ext cx="1675459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벽 너머의 괴물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2" idx="2"/>
            <a:endCxn id="5" idx="0"/>
          </p:cNvCxnSpPr>
          <p:nvPr/>
        </p:nvCxnSpPr>
        <p:spPr>
          <a:xfrm>
            <a:off x="13182600" y="3358634"/>
            <a:ext cx="0" cy="9847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>
              <a:latin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>
              <a:latin typeface="맑은 고딕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맑은 고딕"/>
              </a:rPr>
              <a:t>개요</a:t>
            </a:r>
            <a:endParaRPr lang="ko-KR" altLang="en-US" sz="4000" spc="480">
              <a:solidFill>
                <a:schemeClr val="bg1"/>
              </a:solidFill>
              <a:latin typeface="맑은 고딕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맑은 고딕"/>
              </a:rPr>
              <a:t>기획의도</a:t>
            </a:r>
            <a:endParaRPr lang="en" altLang="ko-KR" sz="7200" spc="48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9753600" cy="173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3600">
                <a:solidFill>
                  <a:schemeClr val="bg1"/>
                </a:solidFill>
                <a:latin typeface="맑은 고딕"/>
              </a:rPr>
              <a:t>미로 배경에 미니맵 시스템을 이용하여 펄스스캐너의 지형탐지 기능을 표현하고 싶어서 구현하였습니다</a:t>
            </a:r>
            <a:r>
              <a:rPr lang="en-US" altLang="ko-KR" sz="3600">
                <a:solidFill>
                  <a:schemeClr val="bg1"/>
                </a:solidFill>
                <a:latin typeface="맑은 고딕"/>
              </a:rPr>
              <a:t>.</a:t>
            </a:r>
            <a:endParaRPr lang="en-US" altLang="ko-KR" sz="3600">
              <a:solidFill>
                <a:schemeClr val="bg1"/>
              </a:solidFill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6394" t="54521" r="57770" b="15591"/>
          <a:stretch>
            <a:fillRect/>
          </a:stretch>
        </p:blipFill>
        <p:spPr>
          <a:xfrm>
            <a:off x="9601200" y="2179584"/>
            <a:ext cx="7140410" cy="761643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682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511722" y="321946"/>
            <a:ext cx="10287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게임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스테이지이름 </a:t>
            </a:r>
            <a:r>
              <a:rPr lang="en-US" altLang="ko-KR" sz="2800" dirty="0">
                <a:solidFill>
                  <a:schemeClr val="bg1"/>
                </a:solidFill>
              </a:rPr>
              <a:t>: MazeEscape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형식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미로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크기 </a:t>
            </a:r>
            <a:r>
              <a:rPr lang="en-US" altLang="ko-KR" sz="2800" dirty="0">
                <a:solidFill>
                  <a:schemeClr val="bg1"/>
                </a:solidFill>
              </a:rPr>
              <a:t>: 100m * 100m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스테이지의 주요 목적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시스템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기믹과</a:t>
            </a:r>
            <a:r>
              <a:rPr lang="ko-KR" altLang="en-US" sz="2800" dirty="0" smtClean="0">
                <a:solidFill>
                  <a:schemeClr val="bg1"/>
                </a:solidFill>
              </a:rPr>
              <a:t> 오브젝트를 </a:t>
            </a:r>
            <a:r>
              <a:rPr lang="ko-KR" altLang="en-US" sz="2800" dirty="0">
                <a:solidFill>
                  <a:schemeClr val="bg1"/>
                </a:solidFill>
              </a:rPr>
              <a:t>활용한 생존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길찾기</a:t>
            </a:r>
            <a:r>
              <a:rPr lang="ko-KR" altLang="en-US" sz="2800" dirty="0">
                <a:solidFill>
                  <a:schemeClr val="bg1"/>
                </a:solidFill>
              </a:rPr>
              <a:t> 및 탈출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플레이타임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캐릭터 속도 </a:t>
            </a:r>
            <a:r>
              <a:rPr lang="en-US" altLang="ko-KR" sz="2800" dirty="0">
                <a:solidFill>
                  <a:schemeClr val="bg1"/>
                </a:solidFill>
              </a:rPr>
              <a:t>200 </a:t>
            </a:r>
            <a:r>
              <a:rPr lang="ko-KR" altLang="en-US" sz="2800" dirty="0">
                <a:solidFill>
                  <a:schemeClr val="bg1"/>
                </a:solidFill>
              </a:rPr>
              <a:t>기준 이동으로만 </a:t>
            </a:r>
            <a:r>
              <a:rPr lang="en-US" altLang="ko-KR" sz="2800" dirty="0">
                <a:solidFill>
                  <a:schemeClr val="bg1"/>
                </a:solidFill>
              </a:rPr>
              <a:t>( 1</a:t>
            </a:r>
            <a:r>
              <a:rPr lang="ko-KR" altLang="en-US" sz="2800" dirty="0">
                <a:solidFill>
                  <a:schemeClr val="bg1"/>
                </a:solidFill>
              </a:rPr>
              <a:t>초에 </a:t>
            </a:r>
            <a:r>
              <a:rPr lang="en-US" altLang="ko-KR" sz="2800" dirty="0">
                <a:solidFill>
                  <a:schemeClr val="bg1"/>
                </a:solidFill>
              </a:rPr>
              <a:t>2m</a:t>
            </a:r>
            <a:r>
              <a:rPr lang="ko-KR" altLang="en-US" sz="2800" dirty="0">
                <a:solidFill>
                  <a:schemeClr val="bg1"/>
                </a:solidFill>
              </a:rPr>
              <a:t>이동</a:t>
            </a:r>
            <a:r>
              <a:rPr lang="en-US" altLang="ko-KR" sz="2800" dirty="0">
                <a:solidFill>
                  <a:schemeClr val="bg1"/>
                </a:solidFill>
              </a:rPr>
              <a:t> )</a:t>
            </a:r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</a:rPr>
              <a:t>걷기 </a:t>
            </a:r>
            <a:r>
              <a:rPr lang="ko-KR" altLang="en-US" sz="2800" dirty="0">
                <a:solidFill>
                  <a:schemeClr val="bg1"/>
                </a:solidFill>
              </a:rPr>
              <a:t>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850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달리기 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425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미로 특성상 길을 잃어서 반복 이동시 플레이타임 </a:t>
            </a:r>
            <a:r>
              <a:rPr lang="ko-KR" altLang="en-US" sz="2800" dirty="0" err="1">
                <a:solidFill>
                  <a:schemeClr val="bg1"/>
                </a:solidFill>
              </a:rPr>
              <a:t>알수</a:t>
            </a:r>
            <a:r>
              <a:rPr lang="ko-KR" altLang="en-US" sz="2800" dirty="0">
                <a:solidFill>
                  <a:schemeClr val="bg1"/>
                </a:solidFill>
              </a:rPr>
              <a:t> 없음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-381000" y="2362200"/>
            <a:ext cx="6019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레벨디자인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소개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18" y="7730382"/>
            <a:ext cx="7038804" cy="5564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617" y="920519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2800" y="6334098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7736477"/>
            <a:ext cx="5571278" cy="5536888"/>
          </a:xfrm>
          <a:prstGeom prst="rect">
            <a:avLst/>
          </a:prstGeom>
        </p:spPr>
      </p:pic>
      <p:sp>
        <p:nvSpPr>
          <p:cNvPr id="3" name="왼쪽 중괄호 2"/>
          <p:cNvSpPr/>
          <p:nvPr/>
        </p:nvSpPr>
        <p:spPr>
          <a:xfrm>
            <a:off x="3050774" y="7833589"/>
            <a:ext cx="1262438" cy="5273943"/>
          </a:xfrm>
          <a:prstGeom prst="leftBrace">
            <a:avLst>
              <a:gd name="adj1" fmla="val 8333"/>
              <a:gd name="adj2" fmla="val 323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왼쪽 중괄호 12"/>
          <p:cNvSpPr/>
          <p:nvPr/>
        </p:nvSpPr>
        <p:spPr>
          <a:xfrm rot="5400000">
            <a:off x="4050554" y="7051466"/>
            <a:ext cx="1010112" cy="553374"/>
          </a:xfrm>
          <a:prstGeom prst="leftBrace">
            <a:avLst>
              <a:gd name="adj1" fmla="val 0"/>
              <a:gd name="adj2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개요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861762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652</ep:Words>
  <ep:PresentationFormat>사용자 지정</ep:PresentationFormat>
  <ep:Paragraphs>438</ep:Paragraphs>
  <ep:Slides>37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admin</dc:creator>
  <cp:lastModifiedBy>Super Rendering</cp:lastModifiedBy>
  <dcterms:modified xsi:type="dcterms:W3CDTF">2026-01-07T22:51:06.096</dcterms:modified>
  <cp:revision>75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